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68" r:id="rId5"/>
    <p:sldId id="267" r:id="rId6"/>
    <p:sldId id="259" r:id="rId7"/>
    <p:sldId id="264" r:id="rId8"/>
    <p:sldId id="263" r:id="rId9"/>
    <p:sldId id="265" r:id="rId10"/>
    <p:sldId id="271" r:id="rId11"/>
    <p:sldId id="272" r:id="rId12"/>
    <p:sldId id="270" r:id="rId13"/>
    <p:sldId id="274" r:id="rId14"/>
    <p:sldId id="258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B21-FD04-4647-B29E-F02E5E66957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EBD-46FD-44C0-B6B3-77192774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3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B21-FD04-4647-B29E-F02E5E66957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EBD-46FD-44C0-B6B3-77192774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4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B21-FD04-4647-B29E-F02E5E66957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EBD-46FD-44C0-B6B3-77192774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5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B21-FD04-4647-B29E-F02E5E66957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EBD-46FD-44C0-B6B3-77192774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B21-FD04-4647-B29E-F02E5E66957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EBD-46FD-44C0-B6B3-77192774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0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B21-FD04-4647-B29E-F02E5E66957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EBD-46FD-44C0-B6B3-77192774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8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B21-FD04-4647-B29E-F02E5E66957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EBD-46FD-44C0-B6B3-77192774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B21-FD04-4647-B29E-F02E5E66957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EBD-46FD-44C0-B6B3-77192774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B21-FD04-4647-B29E-F02E5E66957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EBD-46FD-44C0-B6B3-77192774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7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B21-FD04-4647-B29E-F02E5E66957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EBD-46FD-44C0-B6B3-77192774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0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B21-FD04-4647-B29E-F02E5E66957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EBD-46FD-44C0-B6B3-77192774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3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B21-FD04-4647-B29E-F02E5E66957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CFEBD-46FD-44C0-B6B3-77192774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5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agenda.wales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hyperlink" Target="https://www.childline.org.uk/toolbox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bitesize/subjects/zqtnvcw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hyperlink" Target="https://www.bbc.co.uk/teach/supermovers/pshe-collection/zng8vk7" TargetMode="External"/><Relationship Id="rId4" Type="http://schemas.openxmlformats.org/officeDocument/2006/relationships/hyperlink" Target="https://learning.nspcc.org.uk/safeguarding-child-protection-schools/teaching-resources-lesson-plans" TargetMode="External"/><Relationship Id="rId9" Type="http://schemas.openxmlformats.org/officeDocument/2006/relationships/hyperlink" Target="https://drive.google.com/drive/u/1/folders/1q9bgaKr0TlqMwM-pgdTK-INKEXMxMUDe" TargetMode="External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RSHE parent information talk </a:t>
            </a:r>
            <a:r>
              <a:rPr lang="en-US" sz="5400" dirty="0" smtClean="0"/>
              <a:t>June 2021</a:t>
            </a:r>
            <a:endParaRPr lang="en-US" sz="5400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47" y="2013857"/>
            <a:ext cx="5723306" cy="32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7700" y="51054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Dale Hall Community Primary School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286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Government info for parents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29540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4" y="1524000"/>
            <a:ext cx="8682956" cy="41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498"/>
            <a:ext cx="458536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92" y="2212398"/>
            <a:ext cx="4223353" cy="440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9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Parent information</a:t>
            </a:r>
            <a:br>
              <a:rPr lang="en-US" b="1" u="sng" dirty="0">
                <a:solidFill>
                  <a:srgbClr val="002060"/>
                </a:solidFill>
              </a:rPr>
            </a:b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876800" cy="57912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dirty="0"/>
              <a:t>The new government guidance requires that schools involve parents and </a:t>
            </a:r>
            <a:r>
              <a:rPr lang="en-US" sz="9600" dirty="0" err="1"/>
              <a:t>carers</a:t>
            </a:r>
            <a:r>
              <a:rPr lang="en-US" sz="9600" dirty="0"/>
              <a:t> in planning and recommends </a:t>
            </a:r>
            <a:r>
              <a:rPr lang="en-US" sz="9600" b="1" dirty="0"/>
              <a:t>ongoing communication </a:t>
            </a:r>
            <a:r>
              <a:rPr lang="en-US" sz="9600" dirty="0"/>
              <a:t>with them about what will be taught and when.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b="1" dirty="0" smtClean="0"/>
              <a:t>Parent consultation- </a:t>
            </a:r>
            <a:r>
              <a:rPr lang="en-US" sz="8000" dirty="0" smtClean="0"/>
              <a:t>Earlier in the school year </a:t>
            </a:r>
            <a:r>
              <a:rPr lang="en-US" sz="8000" dirty="0" smtClean="0"/>
              <a:t>I </a:t>
            </a:r>
            <a:r>
              <a:rPr lang="en-US" sz="8000" dirty="0" smtClean="0"/>
              <a:t>set up a parent working group. We had a small group of volunteers of parents from Rec-Year 6 who helped with creating the Dale Hall policy and ensuring it met the needs of our pupils. 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/>
              <a:t>Schools must have a </a:t>
            </a:r>
            <a:r>
              <a:rPr lang="en-US" sz="8000" b="1" dirty="0"/>
              <a:t>written policy </a:t>
            </a:r>
            <a:r>
              <a:rPr lang="en-US" sz="8000" dirty="0"/>
              <a:t>for RSE and relationships education which is available to parents.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 smtClean="0"/>
              <a:t>This policy </a:t>
            </a:r>
            <a:r>
              <a:rPr lang="en-US" sz="8000" dirty="0"/>
              <a:t>will be shared with parents once it has been approved by </a:t>
            </a:r>
            <a:r>
              <a:rPr lang="en-US" sz="8000" dirty="0" smtClean="0"/>
              <a:t>governors next week.</a:t>
            </a:r>
            <a:endParaRPr lang="en-US" sz="8000" dirty="0"/>
          </a:p>
          <a:p>
            <a:endParaRPr lang="en-US" sz="9600" dirty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99272"/>
            <a:ext cx="3625362" cy="40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Why are parents so crucial for RSHE to be successful?</a:t>
            </a:r>
            <a:r>
              <a:rPr lang="en-US" b="1" u="sng" dirty="0">
                <a:solidFill>
                  <a:srgbClr val="002060"/>
                </a:solidFill>
              </a:rPr>
              <a:t/>
            </a:r>
            <a:br>
              <a:rPr lang="en-US" b="1" u="sng" dirty="0">
                <a:solidFill>
                  <a:srgbClr val="002060"/>
                </a:solidFill>
              </a:rPr>
            </a:b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4864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600" dirty="0" smtClean="0"/>
              <a:t>You as parents/</a:t>
            </a:r>
            <a:r>
              <a:rPr lang="en-US" sz="9600" dirty="0" err="1" smtClean="0"/>
              <a:t>carers</a:t>
            </a:r>
            <a:r>
              <a:rPr lang="en-US" sz="9600" dirty="0" smtClean="0"/>
              <a:t> </a:t>
            </a:r>
            <a:r>
              <a:rPr lang="en-US" sz="9600" dirty="0"/>
              <a:t>at Dale </a:t>
            </a:r>
            <a:r>
              <a:rPr lang="en-US" sz="9600" dirty="0" smtClean="0"/>
              <a:t>Hall: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 smtClean="0"/>
              <a:t>•have already supported the school </a:t>
            </a:r>
            <a:r>
              <a:rPr lang="en-US" sz="9600" dirty="0"/>
              <a:t>to shape the curriculum for relationships, health and sex education</a:t>
            </a:r>
          </a:p>
          <a:p>
            <a:pPr marL="0" indent="0">
              <a:buNone/>
            </a:pPr>
            <a:r>
              <a:rPr lang="en-US" sz="9600" dirty="0" smtClean="0"/>
              <a:t>•will communicate </a:t>
            </a:r>
            <a:r>
              <a:rPr lang="en-US" sz="9600" dirty="0"/>
              <a:t>openly and constructively with school staff regarding relationships, health and sex education</a:t>
            </a:r>
          </a:p>
          <a:p>
            <a:pPr marL="0" indent="0">
              <a:buNone/>
            </a:pPr>
            <a:r>
              <a:rPr lang="en-US" sz="9600" dirty="0" smtClean="0"/>
              <a:t>•will model </a:t>
            </a:r>
            <a:r>
              <a:rPr lang="en-US" sz="9600" dirty="0"/>
              <a:t>positive attitudes to relationships, health and sex education. 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 smtClean="0"/>
              <a:t>•will support your child </a:t>
            </a:r>
            <a:r>
              <a:rPr lang="en-US" sz="9600" dirty="0"/>
              <a:t>by having open and honest follow up conversations at </a:t>
            </a:r>
            <a:r>
              <a:rPr lang="en-US" sz="9600" dirty="0" smtClean="0"/>
              <a:t>home</a:t>
            </a: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896" y="2650775"/>
            <a:ext cx="6400800" cy="15402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resources do our teachers have access to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93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Toolbox | </a:t>
            </a:r>
            <a:r>
              <a:rPr lang="en-US" dirty="0" err="1" smtClean="0">
                <a:hlinkClick r:id="rId2"/>
              </a:rPr>
              <a:t>Childline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5533"/>
            <a:ext cx="2867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4144" y="5975865"/>
            <a:ext cx="298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Teaching resources and lesson plans | NSPCC Learning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32" y="4910553"/>
            <a:ext cx="1981200" cy="100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51538" y="5929699"/>
            <a:ext cx="3850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KS2 PSHE and Citizenship - BBC Bitesize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05" y="4746371"/>
            <a:ext cx="202613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82" y="719668"/>
            <a:ext cx="1466850" cy="101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25544" y="1896546"/>
            <a:ext cx="2707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9"/>
              </a:rPr>
              <a:t>PSHE </a:t>
            </a:r>
            <a:r>
              <a:rPr lang="en-US" dirty="0" err="1" smtClean="0">
                <a:hlinkClick r:id="rId9"/>
              </a:rPr>
              <a:t>Twinkl</a:t>
            </a:r>
            <a:r>
              <a:rPr lang="en-US" dirty="0" smtClean="0">
                <a:hlinkClick r:id="rId9"/>
              </a:rPr>
              <a:t> - Google Drive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28377" y="181126"/>
            <a:ext cx="1805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PSHE - BBC Teach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38" y="550458"/>
            <a:ext cx="1257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80693"/>
            <a:ext cx="206031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5104630"/>
            <a:ext cx="89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3"/>
              </a:rPr>
              <a:t>Agenda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32" y="3276600"/>
            <a:ext cx="1981200" cy="5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2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533400"/>
            <a:ext cx="55626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So what’s next for Dale Hall?</a:t>
            </a:r>
            <a:endParaRPr lang="en-US" sz="5400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15064" cy="14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7700" y="2514600"/>
            <a:ext cx="77724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-Policy to be approved by governors</a:t>
            </a:r>
          </a:p>
          <a:p>
            <a:endParaRPr lang="en-US" sz="5400" dirty="0" smtClean="0"/>
          </a:p>
          <a:p>
            <a:r>
              <a:rPr lang="en-US" sz="5400" dirty="0" smtClean="0"/>
              <a:t>-Policy to be </a:t>
            </a:r>
            <a:r>
              <a:rPr lang="en-US" sz="5400" dirty="0" smtClean="0"/>
              <a:t>shared with parents</a:t>
            </a:r>
          </a:p>
          <a:p>
            <a:endParaRPr lang="en-US" sz="5400" dirty="0" smtClean="0"/>
          </a:p>
          <a:p>
            <a:r>
              <a:rPr lang="en-US" sz="5400" dirty="0" smtClean="0"/>
              <a:t>-Curriculum to become statutory from September 2021</a:t>
            </a:r>
          </a:p>
          <a:p>
            <a:endParaRPr lang="en-US" sz="5400" dirty="0"/>
          </a:p>
          <a:p>
            <a:r>
              <a:rPr lang="en-US" sz="5400" dirty="0" smtClean="0"/>
              <a:t>-Staff training to continue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646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238857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Please get in contact if you have any further questions or would like to be involved in any future working group activities.</a:t>
            </a:r>
            <a:endParaRPr lang="en-US" sz="3200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22" y="2098964"/>
            <a:ext cx="4804753" cy="27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7699" y="2286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Thank you so much for listening today.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49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002060"/>
                </a:solidFill>
              </a:rPr>
              <a:t>Parent survey results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t="29546" r="22534" b="7103"/>
          <a:stretch/>
        </p:blipFill>
        <p:spPr bwMode="auto">
          <a:xfrm>
            <a:off x="228600" y="1143000"/>
            <a:ext cx="8736120" cy="555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181600" y="556260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81155" y="358140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002060"/>
                </a:solidFill>
              </a:rPr>
              <a:t>Why is </a:t>
            </a:r>
            <a:r>
              <a:rPr lang="en-US" sz="3600" b="1" u="sng" dirty="0" smtClean="0">
                <a:solidFill>
                  <a:srgbClr val="002060"/>
                </a:solidFill>
              </a:rPr>
              <a:t>RSHE </a:t>
            </a:r>
            <a:r>
              <a:rPr lang="en-US" sz="3600" b="1" u="sng" dirty="0">
                <a:solidFill>
                  <a:srgbClr val="002060"/>
                </a:solidFill>
              </a:rPr>
              <a:t>so important? </a:t>
            </a:r>
            <a:br>
              <a:rPr lang="en-US" sz="3600" b="1" u="sng" dirty="0">
                <a:solidFill>
                  <a:srgbClr val="002060"/>
                </a:solidFill>
              </a:rPr>
            </a:b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Children need to be able to embrace the challenges of creating a </a:t>
            </a:r>
            <a:r>
              <a:rPr lang="en-US" b="1" dirty="0"/>
              <a:t>happy and successful adult life.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Pupils need knowledge and skills that will enable them to make </a:t>
            </a:r>
            <a:r>
              <a:rPr lang="en-US" b="1" dirty="0"/>
              <a:t>informed decisions about their wellbeing, health and </a:t>
            </a:r>
            <a:r>
              <a:rPr lang="en-US" b="1" dirty="0" smtClean="0"/>
              <a:t>relationships.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Pupils need the ability </a:t>
            </a:r>
            <a:r>
              <a:rPr lang="en-US" dirty="0"/>
              <a:t>to make </a:t>
            </a:r>
            <a:r>
              <a:rPr lang="en-US" b="1" dirty="0"/>
              <a:t>sound decisions </a:t>
            </a:r>
            <a:r>
              <a:rPr lang="en-US" dirty="0"/>
              <a:t>when facing risks, challenges and complex contexts.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Pupils need to develop </a:t>
            </a:r>
            <a:r>
              <a:rPr lang="en-US" b="1" dirty="0"/>
              <a:t>resilience</a:t>
            </a:r>
            <a:r>
              <a:rPr lang="en-US" dirty="0"/>
              <a:t> and to know how and when to ask for help and where to access </a:t>
            </a:r>
            <a:r>
              <a:rPr lang="en-US" b="1" dirty="0"/>
              <a:t>support. </a:t>
            </a:r>
          </a:p>
        </p:txBody>
      </p:sp>
      <p:pic>
        <p:nvPicPr>
          <p:cNvPr id="6146" name="Picture 2" descr="Introducing the new RSE Curriculum in schools |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29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troducing the new RSE Curriculum in schools |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0"/>
            <a:ext cx="1828800" cy="129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7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New s</a:t>
            </a:r>
            <a:r>
              <a:rPr lang="en-US" b="1" u="sng" dirty="0" smtClean="0">
                <a:solidFill>
                  <a:srgbClr val="002060"/>
                </a:solidFill>
              </a:rPr>
              <a:t>tatutory </a:t>
            </a:r>
            <a:r>
              <a:rPr lang="en-US" b="1" u="sng" dirty="0">
                <a:solidFill>
                  <a:srgbClr val="002060"/>
                </a:solidFill>
              </a:rPr>
              <a:t>guidance</a:t>
            </a:r>
          </a:p>
        </p:txBody>
      </p:sp>
      <p:pic>
        <p:nvPicPr>
          <p:cNvPr id="5122" name="Picture 2" descr="DFE says RSE and Health education should complement Citizenship |  Association for Citizenship Teach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3"/>
          <a:stretch/>
        </p:blipFill>
        <p:spPr bwMode="auto">
          <a:xfrm>
            <a:off x="76200" y="2514600"/>
            <a:ext cx="2209799" cy="212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52133"/>
            <a:ext cx="6248399" cy="5077267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20 years </a:t>
            </a:r>
            <a:r>
              <a:rPr lang="en-US" sz="2800" dirty="0"/>
              <a:t>since RSE curriculum last reviewed!</a:t>
            </a:r>
          </a:p>
          <a:p>
            <a:endParaRPr lang="en-US" sz="2800" dirty="0"/>
          </a:p>
          <a:p>
            <a:r>
              <a:rPr lang="en-US" sz="2800" dirty="0"/>
              <a:t>The new guidance sets out what </a:t>
            </a:r>
            <a:r>
              <a:rPr lang="en-US" sz="2800" b="1" dirty="0"/>
              <a:t>must</a:t>
            </a:r>
            <a:r>
              <a:rPr lang="en-US" sz="2800" dirty="0"/>
              <a:t> be taught in both Primary and Secondary and the legal duties of schools regarding Relationships and Sex education </a:t>
            </a:r>
          </a:p>
          <a:p>
            <a:endParaRPr lang="en-US" sz="2800" dirty="0"/>
          </a:p>
          <a:p>
            <a:r>
              <a:rPr lang="en-US" sz="2800" dirty="0"/>
              <a:t>Schools are free to decide how they deliver the content within their current PSHE curriculum.</a:t>
            </a:r>
          </a:p>
          <a:p>
            <a:endParaRPr lang="en-US" sz="2800" dirty="0"/>
          </a:p>
          <a:p>
            <a:r>
              <a:rPr lang="en-US" sz="2800" dirty="0"/>
              <a:t>The guidance ensures that our curriculum is in line with the Equality act 2010</a:t>
            </a:r>
          </a:p>
        </p:txBody>
      </p:sp>
    </p:spTree>
    <p:extLst>
      <p:ext uri="{BB962C8B-B14F-4D97-AF65-F5344CB8AC3E}">
        <p14:creationId xmlns:p14="http://schemas.microsoft.com/office/powerpoint/2010/main" val="14697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Why is </a:t>
            </a:r>
            <a:r>
              <a:rPr lang="en-US" b="1" u="sng" dirty="0" smtClean="0">
                <a:solidFill>
                  <a:srgbClr val="002060"/>
                </a:solidFill>
              </a:rPr>
              <a:t>RSHE </a:t>
            </a:r>
            <a:r>
              <a:rPr lang="en-US" b="1" u="sng" dirty="0" smtClean="0">
                <a:solidFill>
                  <a:srgbClr val="002060"/>
                </a:solidFill>
              </a:rPr>
              <a:t>even </a:t>
            </a:r>
            <a:r>
              <a:rPr lang="en-US" b="1" u="sng" dirty="0">
                <a:solidFill>
                  <a:srgbClr val="002060"/>
                </a:solidFill>
              </a:rPr>
              <a:t>more important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29540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new RSE guidance for schools becomes statutory for all schools in September 2021.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Covid 19 school closures really did mean </a:t>
            </a:r>
            <a:r>
              <a:rPr lang="en-US" sz="2400" b="1" dirty="0"/>
              <a:t>unprecedented </a:t>
            </a:r>
            <a:r>
              <a:rPr lang="en-US" sz="2400" dirty="0" smtClean="0"/>
              <a:t>times </a:t>
            </a:r>
            <a:r>
              <a:rPr lang="en-US" sz="2400" dirty="0" smtClean="0"/>
              <a:t>for schools and </a:t>
            </a:r>
            <a:r>
              <a:rPr lang="en-US" sz="2400" dirty="0"/>
              <a:t>families. </a:t>
            </a:r>
            <a:r>
              <a:rPr lang="en-US" sz="2400" dirty="0" smtClean="0"/>
              <a:t>Some </a:t>
            </a:r>
            <a:r>
              <a:rPr lang="en-US" sz="2400" dirty="0"/>
              <a:t>relationships were strengthened but others were markedly strained.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Updating </a:t>
            </a:r>
            <a:r>
              <a:rPr lang="en-US" sz="2400" dirty="0" smtClean="0"/>
              <a:t>RSHE </a:t>
            </a:r>
            <a:r>
              <a:rPr lang="en-US" sz="2400" dirty="0"/>
              <a:t>to ensure it is relevant to young people’s lives, supported by their families and provided in a timely and inclusive way, is </a:t>
            </a:r>
            <a:r>
              <a:rPr lang="en-US" sz="2400" b="1" dirty="0"/>
              <a:t>long overdue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are all still adjusting to a ‘new normal’ </a:t>
            </a:r>
            <a:r>
              <a:rPr lang="en-US" sz="2400" dirty="0" smtClean="0"/>
              <a:t> and will be for some time to come…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0782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Our policy at Dale Hall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534400" cy="3200400"/>
          </a:xfrm>
        </p:spPr>
        <p:txBody>
          <a:bodyPr>
            <a:normAutofit fontScale="55000" lnSpcReduction="20000"/>
          </a:bodyPr>
          <a:lstStyle/>
          <a:p>
            <a:r>
              <a:rPr lang="en-US" sz="4500" b="1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Our statement:  </a:t>
            </a:r>
          </a:p>
          <a:p>
            <a:r>
              <a:rPr lang="en-US" sz="4500" dirty="0" smtClean="0">
                <a:cs typeface="Arial" panose="020B0604020202020204" pitchFamily="34" charset="0"/>
              </a:rPr>
              <a:t>At Dale Hall we value that young people are growing up in an increasingly complex world. This presents many positive and exciting opportunities, but also many challenges and risks. </a:t>
            </a:r>
          </a:p>
          <a:p>
            <a:r>
              <a:rPr lang="en-US" sz="4500" dirty="0" smtClean="0">
                <a:cs typeface="Arial" panose="020B0604020202020204" pitchFamily="34" charset="0"/>
              </a:rPr>
              <a:t>In this environment, children and young people need to know how to be safe and healthy, and how to manage their academic, personal, emotional, moral and social lives in a positive way. At Dale Hall we work hard to provide a framework in which sensitive discussions can take place.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1000" y="4648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sng" dirty="0">
                <a:solidFill>
                  <a:srgbClr val="0070C0"/>
                </a:solidFill>
              </a:rPr>
              <a:t>At Dale Hall RSHE combines</a:t>
            </a:r>
            <a:endParaRPr lang="en-US" b="1" u="sng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PSHE- personal, social, health and economic (PSHE) education curriculum.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Science- Biological aspects are taught within the Science curriculum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RE- other aspects are included in religious education (RE).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49386"/>
            <a:ext cx="58674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8701"/>
            <a:ext cx="64389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152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EYFS pupil survey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781800" y="1828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Only 28% of pupils said all of the time.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10200"/>
            <a:ext cx="2958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would like 100% of pupils to be confident with what respect means.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1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Year 1-3 pupil survey results</a:t>
            </a:r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6775"/>
            <a:ext cx="57054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3810000"/>
            <a:ext cx="58197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1828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Only 10% of pupils said all of the time.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2193" y="567131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would like 100% of pupils to be confident with telling a trusted adult.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6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636520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Year 4-6 pupil survey results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56" y="3962400"/>
            <a:ext cx="5596656" cy="266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056" y="570186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would like 100% of pupils to be confident with telling a trusted adult.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1828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Only 7.5% of pupils said all of the time.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781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RSHE parent information talk June 2021</vt:lpstr>
      <vt:lpstr>Parent survey results</vt:lpstr>
      <vt:lpstr>Why is RSHE so important?  </vt:lpstr>
      <vt:lpstr>New statutory guidance</vt:lpstr>
      <vt:lpstr>Why is RSHE even more important now?</vt:lpstr>
      <vt:lpstr>Our policy at Dale Hall</vt:lpstr>
      <vt:lpstr>PowerPoint Presentation</vt:lpstr>
      <vt:lpstr>PowerPoint Presentation</vt:lpstr>
      <vt:lpstr>PowerPoint Presentation</vt:lpstr>
      <vt:lpstr>Government info for parents</vt:lpstr>
      <vt:lpstr>PowerPoint Presentation</vt:lpstr>
      <vt:lpstr>Parent information </vt:lpstr>
      <vt:lpstr>Why are parents so crucial for RSHE to be successful? </vt:lpstr>
      <vt:lpstr>What resources do our teachers have access to?</vt:lpstr>
      <vt:lpstr>So what’s next for Dale Hall?</vt:lpstr>
      <vt:lpstr>Please get in contact if you have any further questions or would like to be involved in any future working group activities.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RSHE updates</dc:title>
  <dc:creator>Jade Nixon</dc:creator>
  <cp:lastModifiedBy>Jade Nixon</cp:lastModifiedBy>
  <cp:revision>54</cp:revision>
  <dcterms:created xsi:type="dcterms:W3CDTF">2021-05-24T12:54:18Z</dcterms:created>
  <dcterms:modified xsi:type="dcterms:W3CDTF">2021-06-11T12:26:21Z</dcterms:modified>
</cp:coreProperties>
</file>